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66" r:id="rId2"/>
    <p:sldId id="256" r:id="rId3"/>
    <p:sldId id="257" r:id="rId4"/>
    <p:sldId id="268" r:id="rId5"/>
    <p:sldId id="279" r:id="rId6"/>
    <p:sldId id="292" r:id="rId7"/>
    <p:sldId id="258" r:id="rId8"/>
    <p:sldId id="280" r:id="rId9"/>
    <p:sldId id="293" r:id="rId10"/>
    <p:sldId id="267" r:id="rId11"/>
    <p:sldId id="294" r:id="rId12"/>
    <p:sldId id="295" r:id="rId13"/>
    <p:sldId id="296" r:id="rId14"/>
    <p:sldId id="297" r:id="rId15"/>
  </p:sldIdLst>
  <p:sldSz cx="12192000" cy="6858000"/>
  <p:notesSz cx="6797675" cy="9926638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08" autoAdjust="0"/>
    <p:restoredTop sz="95322" autoAdjust="0"/>
  </p:normalViewPr>
  <p:slideViewPr>
    <p:cSldViewPr snapToGrid="0">
      <p:cViewPr varScale="1">
        <p:scale>
          <a:sx n="108" d="100"/>
          <a:sy n="108" d="100"/>
        </p:scale>
        <p:origin x="126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393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8ADDE-E76A-41F9-85AD-08F429110126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B3232-0ECE-4283-ABC8-400735AFB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246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8056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2F3FAB10-E226-4A57-9C0B-0EB3722713F1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8055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428584"/>
            <a:ext cx="2945660" cy="498055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2147C3F7-68DC-4150-871A-EC7375972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33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76,91%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C3F7-68DC-4150-871A-EC7375972D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12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C3F7-68DC-4150-871A-EC7375972D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99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C3F7-68DC-4150-871A-EC7375972D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16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C3F7-68DC-4150-871A-EC7375972D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44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C3F7-68DC-4150-871A-EC7375972D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1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C3F7-68DC-4150-871A-EC7375972D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60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C3F7-68DC-4150-871A-EC7375972D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09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26D3-3F11-4E00-86F6-8A3E6D3A93DB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20F2435-6132-411F-BD93-47AFBC065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807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26D3-3F11-4E00-86F6-8A3E6D3A93DB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20F2435-6132-411F-BD93-47AFBC065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097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26D3-3F11-4E00-86F6-8A3E6D3A93DB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20F2435-6132-411F-BD93-47AFBC065F0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4401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26D3-3F11-4E00-86F6-8A3E6D3A93DB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0F2435-6132-411F-BD93-47AFBC065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805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26D3-3F11-4E00-86F6-8A3E6D3A93DB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0F2435-6132-411F-BD93-47AFBC065F0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1997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26D3-3F11-4E00-86F6-8A3E6D3A93DB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0F2435-6132-411F-BD93-47AFBC065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999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26D3-3F11-4E00-86F6-8A3E6D3A93DB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F2435-6132-411F-BD93-47AFBC065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157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26D3-3F11-4E00-86F6-8A3E6D3A93DB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F2435-6132-411F-BD93-47AFBC065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26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26D3-3F11-4E00-86F6-8A3E6D3A93DB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429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26D3-3F11-4E00-86F6-8A3E6D3A93DB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20F2435-6132-411F-BD93-47AFBC065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625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26D3-3F11-4E00-86F6-8A3E6D3A93DB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20F2435-6132-411F-BD93-47AFBC065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997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26D3-3F11-4E00-86F6-8A3E6D3A93DB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20F2435-6132-411F-BD93-47AFBC065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168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26D3-3F11-4E00-86F6-8A3E6D3A93DB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F2435-6132-411F-BD93-47AFBC065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273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022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26D3-3F11-4E00-86F6-8A3E6D3A93DB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F2435-6132-411F-BD93-47AFBC065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638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26D3-3F11-4E00-86F6-8A3E6D3A93DB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0F2435-6132-411F-BD93-47AFBC065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693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/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20878771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19" imgW="347" imgH="348" progId="TCLayout.ActiveDocument.1">
                  <p:embed/>
                </p:oleObj>
              </mc:Choice>
              <mc:Fallback>
                <p:oleObj name="Слайд think-cell" r:id="rId19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326D3-3F11-4E00-86F6-8A3E6D3A93DB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0F2435-6132-411F-BD93-47AFBC065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344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3.jpe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69340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347" imgH="348" progId="TCLayout.ActiveDocument.1">
                  <p:embed/>
                </p:oleObj>
              </mc:Choice>
              <mc:Fallback>
                <p:oleObj name="Слайд think-cell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811785" y="2009955"/>
            <a:ext cx="8915400" cy="20097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buNone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Антикоррупционное законодательство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7000"/>
              </a:lnSpc>
              <a:buNone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7000"/>
              </a:lnSpc>
              <a:buNone/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Балабаева А., </a:t>
            </a:r>
            <a:endParaRPr lang="en-US" sz="16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7000"/>
              </a:lnSpc>
              <a:buNone/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Комплаенс-офицер</a:t>
            </a:r>
            <a:endParaRPr lang="en-US" sz="16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7000"/>
              </a:lnSpc>
              <a:buNone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buNone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Астана, 2024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buNone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buNone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875226D-4EC7-B384-EF2C-8A66033D88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134" y="325924"/>
            <a:ext cx="846345" cy="8463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62828A-CA1E-25B3-F92D-79A077A7EE07}"/>
              </a:ext>
            </a:extLst>
          </p:cNvPr>
          <p:cNvSpPr txBox="1"/>
          <p:nvPr/>
        </p:nvSpPr>
        <p:spPr>
          <a:xfrm>
            <a:off x="1475479" y="325924"/>
            <a:ext cx="22115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spc="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РГП </a:t>
            </a:r>
            <a:r>
              <a:rPr lang="ru-RU" sz="1800" b="1" cap="none" spc="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на</a:t>
            </a:r>
            <a:r>
              <a:rPr lang="ru-RU" sz="1800" b="1" spc="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ПХВ</a:t>
            </a:r>
          </a:p>
          <a:p>
            <a:pPr algn="ctr"/>
            <a:r>
              <a:rPr lang="ru-RU" sz="1800" b="1" spc="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«ЦЕНТР АНАЛИЗА И ИНФОРМАЦИИ»</a:t>
            </a:r>
            <a:endParaRPr lang="id-ID" sz="1800" b="1" spc="0" dirty="0">
              <a:solidFill>
                <a:schemeClr val="accent4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922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541027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347" imgH="348" progId="TCLayout.ActiveDocument.1">
                  <p:embed/>
                </p:oleObj>
              </mc:Choice>
              <mc:Fallback>
                <p:oleObj name="Слайд think-cell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4080" y="1362974"/>
            <a:ext cx="9834327" cy="4858531"/>
          </a:xfrm>
        </p:spPr>
        <p:txBody>
          <a:bodyPr>
            <a:noAutofit/>
          </a:bodyPr>
          <a:lstStyle/>
          <a:p>
            <a:pPr marL="0" indent="0" algn="ctr">
              <a:lnSpc>
                <a:spcPct val="107000"/>
              </a:lnSpc>
              <a:buNone/>
            </a:pPr>
            <a:r>
              <a:rPr lang="ru-RU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АНТИКОРРУПЦИОННАЯ ПОЛИТИКА РЕСПУБЛИКИ КАЗАХСТАН</a:t>
            </a:r>
          </a:p>
          <a:p>
            <a:pPr algn="just">
              <a:lnSpc>
                <a:spcPct val="107000"/>
              </a:lnSpc>
            </a:pP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   </a:t>
            </a:r>
            <a:r>
              <a:rPr lang="ru-RU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Антикоррупционная политика Казахстана постоянно совершенствуется исходя из запросов общества с учетом национальной практики и передового зарубежного опыта.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      Последовательный и комплексный подход в данном направлении обеспечен через реализацию Антикоррупционной стратегии Республики Казахстан на 2015-2025 годы, утвержденной Указом Президента Республики Казахстан от 26 декабря 2014 года № 986 (далее - Антикоррупционная стратегия).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принятием Закона «О противодействии коррупции» 18 ноября 2015 года создана система мер противодействия коррупции с разумным балансом превентивных и уголовно-правовых инструментов.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борьбу с коррупцией активно вовлекается гражданское общество через антикоррупционное просвещение и создание атмосферы «нулевой» терпимости к любым ее проявлениям.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 независимый уполномоченный орган по противодействию коррупции - Агентство Республики Казахстан по противодействию коррупции (Антикоррупционная служба), подчиненное и подотчетное Президенту Республики Казахстан.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национальное антикоррупционное движение вовлечены все заинтересованные группы: учащиеся, студенты, преподаватели, государственные служащие, предприниматели, инвесторы, независимые эксперты, волонтеры и другие.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всем специальностям </a:t>
            </a:r>
            <a:r>
              <a:rPr lang="ru-RU" sz="11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бакалавриата</a:t>
            </a:r>
            <a:r>
              <a:rPr lang="ru-RU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образовательные программы дополнены элективным предметом «Основы антикоррупционной культуры».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Указом Президента Республики Казахстан от 02 февраля 2022 года №802 утверждена «Концепция антикоррупционной политики Республики Казахстан на 2022-2026 годы».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Концепция нацелена на переход от борьбы с последствиями к системному устранению предпосылок коррупции, обеспечению неотвратимости ответственности, коренному изменению общественного сознания.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100" dirty="0"/>
          </a:p>
          <a:p>
            <a:pPr marL="0" indent="0">
              <a:buNone/>
            </a:pPr>
            <a:endParaRPr lang="ru-RU" sz="1100" dirty="0"/>
          </a:p>
          <a:p>
            <a:pPr marL="0" indent="0">
              <a:buNone/>
            </a:pPr>
            <a:endParaRPr lang="ru-RU" sz="1100" dirty="0"/>
          </a:p>
          <a:p>
            <a:pPr marL="0" indent="0">
              <a:buNone/>
            </a:pPr>
            <a:endParaRPr lang="ru-RU" sz="11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F0DBA3-69F9-6560-0CF2-2BEA416802DB}"/>
              </a:ext>
            </a:extLst>
          </p:cNvPr>
          <p:cNvSpPr txBox="1"/>
          <p:nvPr/>
        </p:nvSpPr>
        <p:spPr>
          <a:xfrm>
            <a:off x="1475479" y="325924"/>
            <a:ext cx="22115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spc="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РГП </a:t>
            </a:r>
            <a:r>
              <a:rPr lang="ru-RU" sz="1800" b="1" cap="none" spc="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на</a:t>
            </a:r>
            <a:r>
              <a:rPr lang="ru-RU" sz="1800" b="1" spc="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ПХВ</a:t>
            </a:r>
          </a:p>
          <a:p>
            <a:pPr algn="ctr"/>
            <a:r>
              <a:rPr lang="ru-RU" sz="1800" b="1" spc="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«ЦЕНТР АНАЛИЗА И ИНФОРМАЦИИ»</a:t>
            </a:r>
            <a:endParaRPr lang="id-ID" sz="1800" b="1" spc="0" dirty="0">
              <a:solidFill>
                <a:schemeClr val="accent4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6752C6-8427-DC60-741B-C46FB574DA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134" y="325924"/>
            <a:ext cx="846345" cy="84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78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541027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347" imgH="348" progId="TCLayout.ActiveDocument.1">
                  <p:embed/>
                </p:oleObj>
              </mc:Choice>
              <mc:Fallback>
                <p:oleObj name="Слайд think-cell" r:id="rId3" imgW="347" imgH="348" progId="TCLayout.ActiveDocument.1">
                  <p:embed/>
                  <p:pic>
                    <p:nvPicPr>
                      <p:cNvPr id="6" name="Объект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6218" y="1224951"/>
            <a:ext cx="9169879" cy="4996554"/>
          </a:xfrm>
        </p:spPr>
        <p:txBody>
          <a:bodyPr>
            <a:normAutofit/>
          </a:bodyPr>
          <a:lstStyle/>
          <a:p>
            <a:pPr indent="0" algn="just">
              <a:lnSpc>
                <a:spcPct val="107000"/>
              </a:lnSpc>
              <a:buNone/>
            </a:pPr>
            <a:r>
              <a:rPr lang="ru-RU" sz="1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Противодействие коррупции в </a:t>
            </a:r>
            <a:r>
              <a:rPr lang="ru-RU" sz="19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квазигосударственном</a:t>
            </a:r>
            <a:r>
              <a:rPr lang="ru-RU" sz="1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частном секторах: 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5875" algn="just">
              <a:lnSpc>
                <a:spcPct val="107000"/>
              </a:lnSpc>
              <a:tabLst>
                <a:tab pos="447675" algn="l"/>
                <a:tab pos="538163" algn="l"/>
                <a:tab pos="71755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Законодательно закреплено создание антикоррупционных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комплаенс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-служб.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5875" algn="just">
              <a:lnSpc>
                <a:spcPct val="107000"/>
              </a:lnSpc>
              <a:tabLst>
                <a:tab pos="447675" algn="l"/>
                <a:tab pos="538163" algn="l"/>
                <a:tab pos="71755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Усиление ответственности за коррупцию и обеспечение неотвратимости наказания: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5875" algn="just">
              <a:lnSpc>
                <a:spcPct val="107000"/>
              </a:lnSpc>
              <a:tabLst>
                <a:tab pos="447675" algn="l"/>
                <a:tab pos="538163" algn="l"/>
                <a:tab pos="71755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Действует пожизненный запрет на трудоустройство на государственную службу и в субъекты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квазигосударственного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сектора для лиц, совершивших коррупционные преступления.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5875" algn="just">
              <a:lnSpc>
                <a:spcPct val="107000"/>
              </a:lnSpc>
              <a:tabLst>
                <a:tab pos="447675" algn="l"/>
                <a:tab pos="538163" algn="l"/>
                <a:tab pos="71755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Введен институт персональной ответственности руководителей государственных органов, организаций, субъектов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квазигосударственного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сектора за коррупцию подчиненных.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buNone/>
              <a:tabLst>
                <a:tab pos="447675" algn="l"/>
                <a:tab pos="538163" algn="l"/>
                <a:tab pos="71755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Международное сотрудничество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5875" algn="just">
              <a:lnSpc>
                <a:spcPct val="107000"/>
              </a:lnSpc>
              <a:tabLst>
                <a:tab pos="447675" algn="l"/>
                <a:tab pos="538163" algn="l"/>
                <a:tab pos="71755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Казахстан присоединился к основным международным конвенциям в сфере противодействия коррупции и отмыванию доходов, Стамбульскому плану действий по борьбе против коррупции (в рамках сети Организации экономического сотрудничества и развития (ОЭСР) и вступил в Группу государств против коррупции (ГРЕКО).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buNone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92405A-163B-29AF-A765-F0499D777612}"/>
              </a:ext>
            </a:extLst>
          </p:cNvPr>
          <p:cNvSpPr txBox="1"/>
          <p:nvPr/>
        </p:nvSpPr>
        <p:spPr>
          <a:xfrm>
            <a:off x="1475479" y="325924"/>
            <a:ext cx="22115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spc="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РГП </a:t>
            </a:r>
            <a:r>
              <a:rPr lang="ru-RU" sz="1800" b="1" cap="none" spc="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на</a:t>
            </a:r>
            <a:r>
              <a:rPr lang="ru-RU" sz="1800" b="1" spc="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ПХВ</a:t>
            </a:r>
          </a:p>
          <a:p>
            <a:pPr algn="ctr"/>
            <a:r>
              <a:rPr lang="ru-RU" sz="1800" b="1" spc="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«ЦЕНТР АНАЛИЗА И ИНФОРМАЦИИ»</a:t>
            </a:r>
            <a:endParaRPr lang="id-ID" sz="1800" b="1" spc="0" dirty="0">
              <a:solidFill>
                <a:schemeClr val="accent4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A87AAD-590C-6F28-7AA7-E5F9BAD588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134" y="325924"/>
            <a:ext cx="846345" cy="84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4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541027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347" imgH="348" progId="TCLayout.ActiveDocument.1">
                  <p:embed/>
                </p:oleObj>
              </mc:Choice>
              <mc:Fallback>
                <p:oleObj name="Слайд think-cell" r:id="rId3" imgW="347" imgH="348" progId="TCLayout.ActiveDocument.1">
                  <p:embed/>
                  <p:pic>
                    <p:nvPicPr>
                      <p:cNvPr id="6" name="Объект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4081" y="1147482"/>
            <a:ext cx="8915400" cy="50740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358775" indent="0" algn="just">
              <a:spcAft>
                <a:spcPts val="800"/>
              </a:spcAft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Разработаны и утверждены, а также размещены на сайте balletacademy.edu.kz внутренние нормативные документы (ВНД) по противодействию коррупции: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indent="0" algn="just"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Антикоррупционная политика;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indent="0" algn="just"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Антикоррупционный стандарт;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indent="0" algn="just"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Политика противодействия коррупции;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indent="0" algn="just"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Политика по выявлению и урегулированию конфликта интересов должностных лиц и работников;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indent="0" algn="just"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Инструкция по противодействию коррупции и коммерческому подкупу;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indent="0" algn="just"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Положение об антикоррупционной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комплаенс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-службе.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F4C73F-0650-29F3-8C20-46EC28246378}"/>
              </a:ext>
            </a:extLst>
          </p:cNvPr>
          <p:cNvSpPr txBox="1"/>
          <p:nvPr/>
        </p:nvSpPr>
        <p:spPr>
          <a:xfrm>
            <a:off x="1475479" y="325924"/>
            <a:ext cx="22115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spc="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РГП </a:t>
            </a:r>
            <a:r>
              <a:rPr lang="ru-RU" sz="1800" b="1" cap="none" spc="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на</a:t>
            </a:r>
            <a:r>
              <a:rPr lang="ru-RU" sz="1800" b="1" spc="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ПХВ</a:t>
            </a:r>
          </a:p>
          <a:p>
            <a:pPr algn="ctr"/>
            <a:r>
              <a:rPr lang="ru-RU" sz="1800" b="1" spc="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«ЦЕНТР АНАЛИЗА И ИНФОРМАЦИИ»</a:t>
            </a:r>
            <a:endParaRPr lang="id-ID" sz="1800" b="1" spc="0" dirty="0">
              <a:solidFill>
                <a:schemeClr val="accent4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580633-CD4D-D0B2-C2B8-804BA82AC3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134" y="325924"/>
            <a:ext cx="846345" cy="84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81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541027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347" imgH="348" progId="TCLayout.ActiveDocument.1">
                  <p:embed/>
                </p:oleObj>
              </mc:Choice>
              <mc:Fallback>
                <p:oleObj name="Слайд think-cell" r:id="rId3" imgW="347" imgH="348" progId="TCLayout.ActiveDocument.1">
                  <p:embed/>
                  <p:pic>
                    <p:nvPicPr>
                      <p:cNvPr id="6" name="Объект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4081" y="1147482"/>
            <a:ext cx="8915400" cy="50740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целях обеспечения возможности обращения работников и обучающихся с заявлениями о фактах нарушения ими своих прав и законных интересов установлен «Ящик доверия» в Предприятии: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630555" algn="l"/>
              </a:tabLst>
            </a:pPr>
            <a:r>
              <a:rPr lang="kk-KZ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Также в целях оказания консультативных, справочно-информационных, социально-правовых услуг создан Call-центр: 1424.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630555" algn="l"/>
              </a:tabLst>
            </a:pPr>
            <a:r>
              <a:rPr lang="kk-KZ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 и задачи работы Call-центра: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630555" algn="l"/>
              </a:tabLst>
            </a:pPr>
            <a:r>
              <a:rPr lang="kk-KZ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прием телефонных сообщений о коррупционных правонарушениях и бесплатная консультационная поддержка граждан по вопросам противодействия коррупции;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630555" algn="l"/>
              </a:tabLst>
            </a:pPr>
            <a:r>
              <a:rPr lang="kk-KZ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своевременное рассмотрение поступивших обращений субъектов образовательного процесса, а также направление их на рассмотрение должностным лицам Академии.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3DD49D-FEC7-B7B3-D367-5D85071EA27E}"/>
              </a:ext>
            </a:extLst>
          </p:cNvPr>
          <p:cNvSpPr txBox="1"/>
          <p:nvPr/>
        </p:nvSpPr>
        <p:spPr>
          <a:xfrm>
            <a:off x="1475479" y="325924"/>
            <a:ext cx="22115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spc="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РГП </a:t>
            </a:r>
            <a:r>
              <a:rPr lang="ru-RU" sz="1800" b="1" cap="none" spc="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на</a:t>
            </a:r>
            <a:r>
              <a:rPr lang="ru-RU" sz="1800" b="1" spc="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ПХВ</a:t>
            </a:r>
          </a:p>
          <a:p>
            <a:pPr algn="ctr"/>
            <a:r>
              <a:rPr lang="ru-RU" sz="1800" b="1" spc="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«ЦЕНТР АНАЛИЗА И ИНФОРМАЦИИ»</a:t>
            </a:r>
            <a:endParaRPr lang="id-ID" sz="1800" b="1" spc="0" dirty="0">
              <a:solidFill>
                <a:schemeClr val="accent4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8C6B2C-DD2B-02F9-E910-CCAAC56800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134" y="325924"/>
            <a:ext cx="846345" cy="84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5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541027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347" imgH="348" progId="TCLayout.ActiveDocument.1">
                  <p:embed/>
                </p:oleObj>
              </mc:Choice>
              <mc:Fallback>
                <p:oleObj name="Слайд think-cell" r:id="rId3" imgW="347" imgH="348" progId="TCLayout.ActiveDocument.1">
                  <p:embed/>
                  <p:pic>
                    <p:nvPicPr>
                      <p:cNvPr id="6" name="Объект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4081" y="1147482"/>
            <a:ext cx="8915400" cy="50740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lvl="0" indent="0" algn="ctr">
              <a:buClr>
                <a:srgbClr val="A53010"/>
              </a:buClr>
              <a:buNone/>
            </a:pPr>
            <a:r>
              <a:rPr lang="ru-RU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БЛАГОДАРЮ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1140735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562412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347" imgH="348" progId="TCLayout.ActiveDocument.1">
                  <p:embed/>
                </p:oleObj>
              </mc:Choice>
              <mc:Fallback>
                <p:oleObj name="Слайд think-cell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959667" y="343265"/>
            <a:ext cx="9144000" cy="619125"/>
          </a:xfrm>
        </p:spPr>
        <p:txBody>
          <a:bodyPr vert="horz">
            <a:normAutofit fontScale="90000"/>
          </a:bodyPr>
          <a:lstStyle/>
          <a:p>
            <a:pPr algn="l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852328" y="272705"/>
            <a:ext cx="8924925" cy="2108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«Коррупция – это раковая опухоль общества»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Джеймс Вулфенсон, глава Всемирного Банка, 1996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ru-RU" altLang="ru-RU" sz="2400" b="1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274321" y="1630392"/>
            <a:ext cx="9302327" cy="45820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6000"/>
              </a:lnSpc>
              <a:buNone/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Слово «коррупция» (от лат. «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corumper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») имеет множество значений: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порча, упадок, подкуп, обольщение, совращение, превратность, расстраивать дела, подвергать разрушению, искажать, фальсифицировать, осквернять, позорить достоинство.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римском праве слово «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corrumpire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имеет значение «разламывать, портить, разрушать, повреждать, фальсифицировать, подкупать», а также «совращение, упадок, извращенность, плохое состояние, превратность (мнения или взгляда)».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 3" charset="2"/>
              <a:buNone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45">
            <a:extLst>
              <a:ext uri="{FF2B5EF4-FFF2-40B4-BE49-F238E27FC236}">
                <a16:creationId xmlns:a16="http://schemas.microsoft.com/office/drawing/2014/main" id="{10D77620-0B64-FF84-DF04-74ADD53CC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116" name="Рисунок 1">
            <a:extLst>
              <a:ext uri="{FF2B5EF4-FFF2-40B4-BE49-F238E27FC236}">
                <a16:creationId xmlns:a16="http://schemas.microsoft.com/office/drawing/2014/main" id="{A5913F4C-66C6-E143-EB9D-0B7FE6C27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64" y="343265"/>
            <a:ext cx="846138" cy="84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A75772-424C-BB39-0998-815B3D51824E}"/>
              </a:ext>
            </a:extLst>
          </p:cNvPr>
          <p:cNvSpPr txBox="1"/>
          <p:nvPr/>
        </p:nvSpPr>
        <p:spPr>
          <a:xfrm>
            <a:off x="1475479" y="325924"/>
            <a:ext cx="22115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spc="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РГП </a:t>
            </a:r>
            <a:r>
              <a:rPr lang="ru-RU" sz="1800" b="1" cap="none" spc="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на</a:t>
            </a:r>
            <a:r>
              <a:rPr lang="ru-RU" sz="1800" b="1" spc="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ПХВ</a:t>
            </a:r>
          </a:p>
          <a:p>
            <a:pPr algn="ctr"/>
            <a:r>
              <a:rPr lang="ru-RU" sz="1800" b="1" spc="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«ЦЕНТР АНАЛИЗА И ИНФОРМАЦИИ»</a:t>
            </a:r>
            <a:endParaRPr lang="id-ID" sz="1800" b="1" spc="0" dirty="0">
              <a:solidFill>
                <a:schemeClr val="accent4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945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296444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347" imgH="348" progId="TCLayout.ActiveDocument.1">
                  <p:embed/>
                </p:oleObj>
              </mc:Choice>
              <mc:Fallback>
                <p:oleObj name="Слайд think-cell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5895" y="410392"/>
            <a:ext cx="10515600" cy="606425"/>
          </a:xfrm>
        </p:spPr>
        <p:txBody>
          <a:bodyPr vert="horz"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27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Первые упоминания о коррупции в истории человечества</a:t>
            </a:r>
            <a:br>
              <a:rPr lang="ru-RU" sz="2700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6613" y="1423357"/>
            <a:ext cx="9234881" cy="4544799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Одним из первых свидетельств существования коррупции являются архивы Древнего Вавилона (вторая половина XXIV в. до н. э.), а позднее и знаменитые Законы вавилонского царя Хаммурапи (XIX в. до н. э.). 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*Аристотель в работе «Политика» выделял коррупцию как важнейший фактор, способный привести государство если не к гибели, то к вырождению.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Упоминания о коррупции имеются и в восточных цивилизациях.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*Аль-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Фараби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считал, что чиновники должны занимать свои должности в зависимости от способностей.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3105835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046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207680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347" imgH="348" progId="TCLayout.ActiveDocument.1">
                  <p:embed/>
                </p:oleObj>
              </mc:Choice>
              <mc:Fallback>
                <p:oleObj name="Слайд think-cell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8216"/>
          </a:xfrm>
        </p:spPr>
        <p:txBody>
          <a:bodyPr vert="horz"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ru-RU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коррупции:</a:t>
            </a:r>
            <a:b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7997" y="1801906"/>
            <a:ext cx="10809973" cy="43279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Злоупотребление доверенной властью в личных целях (для получения личной выгоды) против интересов государства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ПРЕДПОСЫЛКИ КОРРУПЦИИ</a:t>
            </a:r>
            <a:r>
              <a:rPr lang="en-GB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2286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ПРИОРИТЕТ ЛИЧНЫХ ИНТЕРЕСОВ У ГОССЛУЖАЩИХ ИЛИ СОТРУДНИКОВ ОРГАНИЗАЦИИ НАД ОБЩЕСТВЕННЫМИ ИЛИ КОРПОРАТИВНЫМИ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2286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ИХ СЛУЖЕБНОЕ ПОЛОЖЕНИЕ ИЛИ ДОЛЖНОСТНЫЕ ОБЯЗАННОСТИ СПОСОБСТВУЮТ  ПОЛУЧЕНИЮ ЛИЧНОЙ ВЫГОДЫ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2286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ИЛИ НЕ ЭФФЕКТИВНЫЕ СТОП-ФАКТОРЫ (ПРОЦЕДУРА УВЕДОМЛЕНИЯ О КОНФЛИКТЕ ИНТЕРЕСОВ И Т.Д.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2286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РАСЧЕТ НА ТО, ЧТО ДОХОД ОТ КОРРУПЦИИ БУДЕТ ПРЕВЫШАТЬ ВОЗМОЖНЫЙ УЩЕРБ И НАКАЗАНИЯ МОЖНО БУДЕТ ИЗБЕЖАТЬ ИЛИ ОНО БУДЕТ МЯГКИМ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ЖАДНОСТЬ, ЧУСТВО ЛИЧНОЙ НАЖИВЫ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55DBAF-F1AE-4427-F6BC-E5D410196564}"/>
              </a:ext>
            </a:extLst>
          </p:cNvPr>
          <p:cNvSpPr txBox="1"/>
          <p:nvPr/>
        </p:nvSpPr>
        <p:spPr>
          <a:xfrm>
            <a:off x="1475479" y="325924"/>
            <a:ext cx="22115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spc="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РГП </a:t>
            </a:r>
            <a:r>
              <a:rPr lang="ru-RU" sz="1800" b="1" cap="none" spc="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на</a:t>
            </a:r>
            <a:r>
              <a:rPr lang="ru-RU" sz="1800" b="1" spc="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ПХВ</a:t>
            </a:r>
          </a:p>
          <a:p>
            <a:pPr algn="ctr"/>
            <a:r>
              <a:rPr lang="ru-RU" sz="1800" b="1" spc="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«ЦЕНТР АНАЛИЗА И ИНФОРМАЦИИ»</a:t>
            </a:r>
            <a:endParaRPr lang="id-ID" sz="1800" b="1" spc="0" dirty="0">
              <a:solidFill>
                <a:schemeClr val="accent4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BD6B790-60F8-1274-35D1-3CF6ECF400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134" y="325924"/>
            <a:ext cx="846345" cy="84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13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57541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347" imgH="348" progId="TCLayout.ActiveDocument.1">
                  <p:embed/>
                </p:oleObj>
              </mc:Choice>
              <mc:Fallback>
                <p:oleObj name="Слайд think-cell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6425"/>
          </a:xfrm>
        </p:spPr>
        <p:txBody>
          <a:bodyPr vert="horz"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ПОЯСНЕНИЕ ТЕРМИНОВ</a:t>
            </a:r>
            <a:br>
              <a:rPr lang="en-US" sz="2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8684" y="1285336"/>
            <a:ext cx="9949339" cy="5187182"/>
          </a:xfrm>
        </p:spPr>
        <p:txBody>
          <a:bodyPr>
            <a:noAutofit/>
          </a:bodyPr>
          <a:lstStyle/>
          <a:p>
            <a:pPr lvl="0" algn="just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Коррупционные правонарушения –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правонарушения, наказание за совершение которых предусмотрено статьями Уголовного кодекса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Коррупционные риски - 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любые внутренние и внешние вопросы, которые могут повлечь за собой коррупцию в государственном секторе.  Коррупционный риск может быть связан с конфликтом интересов, несовместимостью функций, получением запрещенных подарков и иной нелегальной выгод и др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Управление коррупционными рисками: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процесс, охватывающий идентификацию рисков и риск-факторов, их оценку, контроль и мониторинг.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Нарушение добросовестности  -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нарушение правил и норм, определенных Постановлением правительства об определении общих правил поведения и этики в государственных учреждениях. А также нарушение правил поведения и этики, установленных специализированным законодательством.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антикоррупционной культуры –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деятельность, осуществляемая субъектами противодействия коррупции в пределах своей компетенции по сохранению и укреплению в обществе системы ценностей, отражающей нетерпимость к коррупции.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антикоррупционного сознания –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непрерывный процесс воспитания и обучения, осуществляемый в целях нравственного, интеллектуального, культурного развития и формирования активной гражданской позиции неприятия коррупции личностью.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255183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FDFE37-FDDB-DD87-C3F7-E91B29450230}"/>
              </a:ext>
            </a:extLst>
          </p:cNvPr>
          <p:cNvSpPr txBox="1"/>
          <p:nvPr/>
        </p:nvSpPr>
        <p:spPr>
          <a:xfrm>
            <a:off x="1475479" y="325924"/>
            <a:ext cx="22115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spc="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РГП </a:t>
            </a:r>
            <a:r>
              <a:rPr lang="ru-RU" sz="1800" b="1" cap="none" spc="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на</a:t>
            </a:r>
            <a:r>
              <a:rPr lang="ru-RU" sz="1800" b="1" spc="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ПХВ</a:t>
            </a:r>
          </a:p>
          <a:p>
            <a:pPr algn="ctr"/>
            <a:r>
              <a:rPr lang="ru-RU" sz="1800" b="1" spc="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«ЦЕНТР АНАЛИЗА И ИНФОРМАЦИИ»</a:t>
            </a:r>
            <a:endParaRPr lang="id-ID" sz="1800" b="1" spc="0" dirty="0">
              <a:solidFill>
                <a:schemeClr val="accent4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20D94E9-0D05-B49A-4FD5-1BD4CC5FCF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134" y="325924"/>
            <a:ext cx="846345" cy="84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90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57541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347" imgH="348" progId="TCLayout.ActiveDocument.1">
                  <p:embed/>
                </p:oleObj>
              </mc:Choice>
              <mc:Fallback>
                <p:oleObj name="Слайд think-cell" r:id="rId4" imgW="347" imgH="348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6425"/>
          </a:xfrm>
        </p:spPr>
        <p:txBody>
          <a:bodyPr vert="horz"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ТИПЫ КОРРУПЦИИ</a:t>
            </a:r>
            <a:br>
              <a:rPr lang="kk-KZ" sz="2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0297" y="1397479"/>
            <a:ext cx="9838329" cy="5354353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Регулярная коррупция: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Люди знают, что если они регулярно оплачивают какие-то суммы в виде взяток, их проблемы решаются, Однако, стоит перестать платить, и проблемы начнутся снова. Оплата гарантирует исполнение.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Хаотическая коррупция: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Имеет место, когда взятки не гарантируют исполнение договоренностей – услуги не оказываются, разрешения не выдаются, штрафы не аннулируются и т.д.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Бытовая коррупция: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Возникает, когда люди пытаются удовлетворить свои бытовые потребности – найти работу, устроить детей в сад и школу, получить медицинские услуги, другие государственные услуги для своих нужд.</a:t>
            </a:r>
            <a:r>
              <a:rPr lang="kk-K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Еще одна причина – попытка избежать наказания, штрафов, снизить или исключить ответственность и т.д.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Системная коррупция: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Возникает, когда люди ищут дополнительные источники прибыли – получить госзаказ, выгодный контракт или провести операции с госимуществом и т.д.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255183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8469E3-38B6-4638-2ACB-FE909E7F30FC}"/>
              </a:ext>
            </a:extLst>
          </p:cNvPr>
          <p:cNvSpPr txBox="1"/>
          <p:nvPr/>
        </p:nvSpPr>
        <p:spPr>
          <a:xfrm>
            <a:off x="1475479" y="325924"/>
            <a:ext cx="22115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spc="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РГП </a:t>
            </a:r>
            <a:r>
              <a:rPr lang="ru-RU" sz="1800" b="1" cap="none" spc="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на</a:t>
            </a:r>
            <a:r>
              <a:rPr lang="ru-RU" sz="1800" b="1" spc="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ПХВ</a:t>
            </a:r>
          </a:p>
          <a:p>
            <a:pPr algn="ctr"/>
            <a:r>
              <a:rPr lang="ru-RU" sz="1800" b="1" spc="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«ЦЕНТР АНАЛИЗА И ИНФОРМАЦИИ»</a:t>
            </a:r>
            <a:endParaRPr lang="id-ID" sz="1800" b="1" spc="0" dirty="0">
              <a:solidFill>
                <a:schemeClr val="accent4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8EB232E-E22B-C854-E1C1-F7773DED0F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134" y="325924"/>
            <a:ext cx="846345" cy="84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66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304502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347" imgH="348" progId="TCLayout.ActiveDocument.1">
                  <p:embed/>
                </p:oleObj>
              </mc:Choice>
              <mc:Fallback>
                <p:oleObj name="Слайд think-cell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5025"/>
          </a:xfrm>
        </p:spPr>
        <p:txBody>
          <a:bodyPr vert="horz">
            <a:normAutofit fontScale="90000"/>
          </a:bodyPr>
          <a:lstStyle/>
          <a:p>
            <a:pPr algn="ctr"/>
            <a:r>
              <a:rPr lang="ru-RU" dirty="0"/>
              <a:t>               </a:t>
            </a:r>
            <a:br>
              <a:rPr lang="ru-RU" dirty="0"/>
            </a:br>
            <a:br>
              <a:rPr lang="ru-RU" dirty="0"/>
            </a:b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600297" y="1423358"/>
            <a:ext cx="8682390" cy="1043798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buNone/>
            </a:pP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Виды коррупции внутри организации и с участием третьих лиц: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247636"/>
              </p:ext>
            </p:extLst>
          </p:nvPr>
        </p:nvGraphicFramePr>
        <p:xfrm>
          <a:off x="1466490" y="2690364"/>
          <a:ext cx="9721970" cy="2641890"/>
        </p:xfrm>
        <a:graphic>
          <a:graphicData uri="http://schemas.openxmlformats.org/drawingml/2006/table">
            <a:tbl>
              <a:tblPr firstRow="1" firstCol="1" bandRow="1"/>
              <a:tblGrid>
                <a:gridCol w="4860985">
                  <a:extLst>
                    <a:ext uri="{9D8B030D-6E8A-4147-A177-3AD203B41FA5}">
                      <a16:colId xmlns:a16="http://schemas.microsoft.com/office/drawing/2014/main" val="140382813"/>
                    </a:ext>
                  </a:extLst>
                </a:gridCol>
                <a:gridCol w="4860985">
                  <a:extLst>
                    <a:ext uri="{9D8B030D-6E8A-4147-A177-3AD203B41FA5}">
                      <a16:colId xmlns:a16="http://schemas.microsoft.com/office/drawing/2014/main" val="2222890835"/>
                    </a:ext>
                  </a:extLst>
                </a:gridCol>
              </a:tblGrid>
              <a:tr h="1200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Внутри организации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Хищение в государственном и частном секторах;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Растрата, подлог, другие формы злоупотребления служебным положением.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2224478"/>
                  </a:ext>
                </a:extLst>
              </a:tr>
              <a:tr h="14410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участием третьих лиц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Взяточничество;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Торговля влиянием;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Незаконное обогащение;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Отмывание денег.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2874361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9907C3-DA3E-DEE8-017E-2F1F386FEC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134" y="325924"/>
            <a:ext cx="846345" cy="8463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1ED4E3-39C4-5FD9-0734-D914B0ED1315}"/>
              </a:ext>
            </a:extLst>
          </p:cNvPr>
          <p:cNvSpPr txBox="1"/>
          <p:nvPr/>
        </p:nvSpPr>
        <p:spPr>
          <a:xfrm>
            <a:off x="1475479" y="325924"/>
            <a:ext cx="22115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spc="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РГП </a:t>
            </a:r>
            <a:r>
              <a:rPr lang="ru-RU" sz="1800" b="1" cap="none" spc="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на</a:t>
            </a:r>
            <a:r>
              <a:rPr lang="ru-RU" sz="1800" b="1" spc="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ПХВ</a:t>
            </a:r>
          </a:p>
          <a:p>
            <a:pPr algn="ctr"/>
            <a:r>
              <a:rPr lang="ru-RU" sz="1800" b="1" spc="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«ЦЕНТР АНАЛИЗА И ИНФОРМАЦИИ»</a:t>
            </a:r>
            <a:endParaRPr lang="id-ID" sz="1800" b="1" spc="0" dirty="0">
              <a:solidFill>
                <a:schemeClr val="accent4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916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194330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347" imgH="348" progId="TCLayout.ActiveDocument.1">
                  <p:embed/>
                </p:oleObj>
              </mc:Choice>
              <mc:Fallback>
                <p:oleObj name="Слайд think-cell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5025"/>
          </a:xfrm>
        </p:spPr>
        <p:txBody>
          <a:bodyPr vert="horz"/>
          <a:lstStyle/>
          <a:p>
            <a:r>
              <a:rPr lang="ru-RU" dirty="0"/>
              <a:t>              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74322" y="2145746"/>
            <a:ext cx="8078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1600297" y="1483743"/>
            <a:ext cx="9691680" cy="526808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Различные теории происхождения коррупции: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Теория экономической ренты: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любой доход, отличный от трудового дохода и дохода от вложения капитала.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это объясняет коррупцию?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человек извлекает доход, помимо своей зарплаты, используя служебные обязанности, буквально из своей должности, для себя, для личных целей.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Искатели ренты – те, кто в целях получения дополнительной прибыли без дополнительных вложений и производственных затрат, ищут нужную должность, нужный контракт, нужных посредников, а также тех, кто имеет возможности для использования ренты и хотел бы это сделать.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 появляются коррупционные схемы.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  <a:tabLst>
                <a:tab pos="540385" algn="l"/>
              </a:tabLs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buFont typeface="Times New Roman" panose="02020603050405020304" pitchFamily="18" charset="0"/>
              <a:buChar char="-"/>
              <a:tabLst>
                <a:tab pos="540385" algn="l"/>
              </a:tabLs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buFont typeface="Times New Roman" panose="02020603050405020304" pitchFamily="18" charset="0"/>
              <a:buChar char="-"/>
              <a:tabLst>
                <a:tab pos="540385" algn="l"/>
              </a:tabLs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C3A6FB-C686-61E2-B3E0-FF69D93854C7}"/>
              </a:ext>
            </a:extLst>
          </p:cNvPr>
          <p:cNvSpPr txBox="1"/>
          <p:nvPr/>
        </p:nvSpPr>
        <p:spPr>
          <a:xfrm>
            <a:off x="1475479" y="325924"/>
            <a:ext cx="22115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spc="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РГП </a:t>
            </a:r>
            <a:r>
              <a:rPr lang="ru-RU" sz="1800" b="1" cap="none" spc="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на</a:t>
            </a:r>
            <a:r>
              <a:rPr lang="ru-RU" sz="1800" b="1" spc="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ПХВ</a:t>
            </a:r>
          </a:p>
          <a:p>
            <a:pPr algn="ctr"/>
            <a:r>
              <a:rPr lang="ru-RU" sz="1800" b="1" spc="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«ЦЕНТР АНАЛИЗА И ИНФОРМАЦИИ»</a:t>
            </a:r>
            <a:endParaRPr lang="id-ID" sz="1800" b="1" spc="0" dirty="0">
              <a:solidFill>
                <a:schemeClr val="accent4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960B0C-7810-BD3E-29CE-B9B8108031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134" y="325924"/>
            <a:ext cx="846345" cy="84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45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194330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347" imgH="348" progId="TCLayout.ActiveDocument.1">
                  <p:embed/>
                </p:oleObj>
              </mc:Choice>
              <mc:Fallback>
                <p:oleObj name="Слайд think-cell" r:id="rId4" imgW="347" imgH="348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5025"/>
          </a:xfrm>
        </p:spPr>
        <p:txBody>
          <a:bodyPr vert="horz"/>
          <a:lstStyle/>
          <a:p>
            <a:r>
              <a:rPr lang="ru-RU" dirty="0"/>
              <a:t>              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74322" y="2145746"/>
            <a:ext cx="8078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1600297" y="1639019"/>
            <a:ext cx="9976352" cy="5112813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7000"/>
              </a:lnSpc>
              <a:buNone/>
            </a:pP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Политическая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Низкий уровень политической конкуренции приводит к доминированию одной политической силы и слабым общественным институтам. Коррупция развивается, потому что никто не выполняет функции «сторожевого пса», возможности контроля со стороны общества сильно ограничены.  Монопольная власть и свобода действий без подотчетности создают риски коррупции.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Культурологическая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Нормы права имеют значение, но все равно все зависит от культуры. Взятки и подарки сложно различить. Есть нации, у которых есть культурный код - постоянно думать о благодарности за услугу, иначе это будет нарушением культурных обычаев.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  <a:tabLst>
                <a:tab pos="540385" algn="l"/>
              </a:tabLs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buFont typeface="Times New Roman" panose="02020603050405020304" pitchFamily="18" charset="0"/>
              <a:buChar char="-"/>
              <a:tabLst>
                <a:tab pos="540385" algn="l"/>
              </a:tabLs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buFont typeface="Times New Roman" panose="02020603050405020304" pitchFamily="18" charset="0"/>
              <a:buChar char="-"/>
              <a:tabLst>
                <a:tab pos="540385" algn="l"/>
              </a:tabLs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buFont typeface="Times New Roman" panose="02020603050405020304" pitchFamily="18" charset="0"/>
              <a:buChar char="-"/>
              <a:tabLst>
                <a:tab pos="540385" algn="l"/>
              </a:tabLs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033708-A60E-FBD0-DED8-92C466D709FC}"/>
              </a:ext>
            </a:extLst>
          </p:cNvPr>
          <p:cNvSpPr txBox="1"/>
          <p:nvPr/>
        </p:nvSpPr>
        <p:spPr>
          <a:xfrm>
            <a:off x="1475479" y="325924"/>
            <a:ext cx="22115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spc="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РГП </a:t>
            </a:r>
            <a:r>
              <a:rPr lang="ru-RU" sz="1800" b="1" cap="none" spc="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на</a:t>
            </a:r>
            <a:r>
              <a:rPr lang="ru-RU" sz="1800" b="1" spc="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ПХВ</a:t>
            </a:r>
          </a:p>
          <a:p>
            <a:pPr algn="ctr"/>
            <a:r>
              <a:rPr lang="ru-RU" sz="1800" b="1" spc="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«ЦЕНТР АНАЛИЗА И ИНФОРМАЦИИ»</a:t>
            </a:r>
            <a:endParaRPr lang="id-ID" sz="1800" b="1" spc="0" dirty="0">
              <a:solidFill>
                <a:schemeClr val="accent4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EFD9E4-F389-A407-C4FF-B4B2A19F64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134" y="325924"/>
            <a:ext cx="846345" cy="84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441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1355</TotalTime>
  <Words>1488</Words>
  <Application>Microsoft Office PowerPoint</Application>
  <PresentationFormat>Широкоэкранный</PresentationFormat>
  <Paragraphs>172</Paragraphs>
  <Slides>14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Wingdings</vt:lpstr>
      <vt:lpstr>Wingdings 3</vt:lpstr>
      <vt:lpstr>Легкий дым</vt:lpstr>
      <vt:lpstr>Слайд think-cell</vt:lpstr>
      <vt:lpstr>Презентация PowerPoint</vt:lpstr>
      <vt:lpstr>       </vt:lpstr>
      <vt:lpstr>                 Первые упоминания о коррупции в истории человечества </vt:lpstr>
      <vt:lpstr>                                    Определение коррупции: </vt:lpstr>
      <vt:lpstr>                 ПОЯСНЕНИЕ ТЕРМИНОВ </vt:lpstr>
      <vt:lpstr>                  ТИПЫ КОРРУПЦИИ </vt:lpstr>
      <vt:lpstr>                 </vt:lpstr>
      <vt:lpstr>               </vt:lpstr>
      <vt:lpstr>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Dina Priemnaya</dc:creator>
  <cp:lastModifiedBy>Балабаева Айнур</cp:lastModifiedBy>
  <cp:revision>100</cp:revision>
  <cp:lastPrinted>2021-10-25T03:54:46Z</cp:lastPrinted>
  <dcterms:created xsi:type="dcterms:W3CDTF">2019-10-03T03:36:37Z</dcterms:created>
  <dcterms:modified xsi:type="dcterms:W3CDTF">2024-04-03T09:47:02Z</dcterms:modified>
</cp:coreProperties>
</file>